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73437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94" d="100"/>
          <a:sy n="94" d="100"/>
        </p:scale>
        <p:origin x="-4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01864"/>
            <a:ext cx="9144000" cy="2556722"/>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857182"/>
            <a:ext cx="9144000" cy="177304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66A08BE-92F0-47D2-9EE9-AF1C97EED73D}" type="datetimeFigureOut">
              <a:rPr lang="es-CO" smtClean="0"/>
              <a:t>6/02/2026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379153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66A08BE-92F0-47D2-9EE9-AF1C97EED73D}" type="datetimeFigureOut">
              <a:rPr lang="es-CO" smtClean="0"/>
              <a:t>6/02/2026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1412063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90988"/>
            <a:ext cx="2628900" cy="622351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90988"/>
            <a:ext cx="7734300" cy="622351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66A08BE-92F0-47D2-9EE9-AF1C97EED73D}" type="datetimeFigureOut">
              <a:rPr lang="es-CO" smtClean="0"/>
              <a:t>6/02/2026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3603829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66A08BE-92F0-47D2-9EE9-AF1C97EED73D}" type="datetimeFigureOut">
              <a:rPr lang="es-CO" smtClean="0"/>
              <a:t>6/02/2026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3210150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830845"/>
            <a:ext cx="10515600" cy="3054806"/>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914551"/>
            <a:ext cx="10515600" cy="160645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66A08BE-92F0-47D2-9EE9-AF1C97EED73D}" type="datetimeFigureOut">
              <a:rPr lang="es-CO" smtClean="0"/>
              <a:t>6/02/2026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1150839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954940"/>
            <a:ext cx="5181600" cy="465955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954940"/>
            <a:ext cx="5181600" cy="465955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66A08BE-92F0-47D2-9EE9-AF1C97EED73D}" type="datetimeFigureOut">
              <a:rPr lang="es-CO" smtClean="0"/>
              <a:t>6/02/2026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2764794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90989"/>
            <a:ext cx="10515600" cy="14194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9" y="1800246"/>
            <a:ext cx="5157787" cy="8822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9" y="2682518"/>
            <a:ext cx="5157787" cy="394558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800246"/>
            <a:ext cx="5183188" cy="8822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682518"/>
            <a:ext cx="5183188" cy="394558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66A08BE-92F0-47D2-9EE9-AF1C97EED73D}" type="datetimeFigureOut">
              <a:rPr lang="es-CO" smtClean="0"/>
              <a:t>6/02/2026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380546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66A08BE-92F0-47D2-9EE9-AF1C97EED73D}" type="datetimeFigureOut">
              <a:rPr lang="es-CO" smtClean="0"/>
              <a:t>6/02/2026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2134099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A08BE-92F0-47D2-9EE9-AF1C97EED73D}" type="datetimeFigureOut">
              <a:rPr lang="es-CO" smtClean="0"/>
              <a:t>6/02/2026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1205861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9" y="489585"/>
            <a:ext cx="3932237" cy="1713548"/>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1057368"/>
            <a:ext cx="6172200" cy="5218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9" y="2203133"/>
            <a:ext cx="3932237" cy="40815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66A08BE-92F0-47D2-9EE9-AF1C97EED73D}" type="datetimeFigureOut">
              <a:rPr lang="es-CO" smtClean="0"/>
              <a:t>6/02/2026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316362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9" y="489585"/>
            <a:ext cx="3932237" cy="1713548"/>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1057368"/>
            <a:ext cx="6172200" cy="521884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9" y="2203133"/>
            <a:ext cx="3932237" cy="40815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66A08BE-92F0-47D2-9EE9-AF1C97EED73D}" type="datetimeFigureOut">
              <a:rPr lang="es-CO" smtClean="0"/>
              <a:t>6/02/2026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117571F-EA9F-47FD-8AB5-A53F7C962C66}" type="slidenum">
              <a:rPr lang="es-CO" smtClean="0"/>
              <a:t>‹Nº›</a:t>
            </a:fld>
            <a:endParaRPr lang="es-CO"/>
          </a:p>
        </p:txBody>
      </p:sp>
    </p:spTree>
    <p:extLst>
      <p:ext uri="{BB962C8B-B14F-4D97-AF65-F5344CB8AC3E}">
        <p14:creationId xmlns:p14="http://schemas.microsoft.com/office/powerpoint/2010/main" val="467378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90989"/>
            <a:ext cx="10515600" cy="1419457"/>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954940"/>
            <a:ext cx="10515600" cy="465955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806592"/>
            <a:ext cx="2743200" cy="390988"/>
          </a:xfrm>
          <a:prstGeom prst="rect">
            <a:avLst/>
          </a:prstGeom>
        </p:spPr>
        <p:txBody>
          <a:bodyPr vert="horz" lIns="91440" tIns="45720" rIns="91440" bIns="45720" rtlCol="0" anchor="ctr"/>
          <a:lstStyle>
            <a:lvl1pPr algn="l">
              <a:defRPr sz="1200">
                <a:solidFill>
                  <a:schemeClr val="tx1">
                    <a:tint val="75000"/>
                  </a:schemeClr>
                </a:solidFill>
              </a:defRPr>
            </a:lvl1pPr>
          </a:lstStyle>
          <a:p>
            <a:fld id="{E66A08BE-92F0-47D2-9EE9-AF1C97EED73D}" type="datetimeFigureOut">
              <a:rPr lang="es-CO" smtClean="0"/>
              <a:t>6/02/2026</a:t>
            </a:fld>
            <a:endParaRPr lang="es-CO"/>
          </a:p>
        </p:txBody>
      </p:sp>
      <p:sp>
        <p:nvSpPr>
          <p:cNvPr id="5" name="Footer Placeholder 4"/>
          <p:cNvSpPr>
            <a:spLocks noGrp="1"/>
          </p:cNvSpPr>
          <p:nvPr>
            <p:ph type="ftr" sz="quarter" idx="3"/>
          </p:nvPr>
        </p:nvSpPr>
        <p:spPr>
          <a:xfrm>
            <a:off x="4038600" y="6806592"/>
            <a:ext cx="4114800" cy="39098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806592"/>
            <a:ext cx="2743200" cy="390988"/>
          </a:xfrm>
          <a:prstGeom prst="rect">
            <a:avLst/>
          </a:prstGeom>
        </p:spPr>
        <p:txBody>
          <a:bodyPr vert="horz" lIns="91440" tIns="45720" rIns="91440" bIns="45720" rtlCol="0" anchor="ctr"/>
          <a:lstStyle>
            <a:lvl1pPr algn="r">
              <a:defRPr sz="1200">
                <a:solidFill>
                  <a:schemeClr val="tx1">
                    <a:tint val="75000"/>
                  </a:schemeClr>
                </a:solidFill>
              </a:defRPr>
            </a:lvl1pPr>
          </a:lstStyle>
          <a:p>
            <a:fld id="{9117571F-EA9F-47FD-8AB5-A53F7C962C66}" type="slidenum">
              <a:rPr lang="es-CO" smtClean="0"/>
              <a:t>‹Nº›</a:t>
            </a:fld>
            <a:endParaRPr lang="es-CO"/>
          </a:p>
        </p:txBody>
      </p:sp>
    </p:spTree>
    <p:extLst>
      <p:ext uri="{BB962C8B-B14F-4D97-AF65-F5344CB8AC3E}">
        <p14:creationId xmlns:p14="http://schemas.microsoft.com/office/powerpoint/2010/main" val="3662882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440545-EA4B-43DD-B1AC-A89A68DD537D}"/>
              </a:ext>
            </a:extLst>
          </p:cNvPr>
          <p:cNvSpPr/>
          <p:nvPr/>
        </p:nvSpPr>
        <p:spPr>
          <a:xfrm>
            <a:off x="3999506" y="1225301"/>
            <a:ext cx="4961614" cy="56966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801"/>
          </a:p>
        </p:txBody>
      </p:sp>
      <p:pic>
        <p:nvPicPr>
          <p:cNvPr id="24" name="Imagen 23">
            <a:extLst>
              <a:ext uri="{FF2B5EF4-FFF2-40B4-BE49-F238E27FC236}">
                <a16:creationId xmlns:a16="http://schemas.microsoft.com/office/drawing/2014/main" id="{CE419A96-383F-482E-B85A-AD73D1A46BEA}"/>
              </a:ext>
            </a:extLst>
          </p:cNvPr>
          <p:cNvPicPr>
            <a:picLocks noChangeAspect="1"/>
          </p:cNvPicPr>
          <p:nvPr/>
        </p:nvPicPr>
        <p:blipFill>
          <a:blip r:embed="rId2"/>
          <a:stretch>
            <a:fillRect/>
          </a:stretch>
        </p:blipFill>
        <p:spPr>
          <a:xfrm>
            <a:off x="1815077" y="321963"/>
            <a:ext cx="7024270" cy="6888462"/>
          </a:xfrm>
          <a:prstGeom prst="rect">
            <a:avLst/>
          </a:prstGeom>
        </p:spPr>
      </p:pic>
      <p:sp>
        <p:nvSpPr>
          <p:cNvPr id="25" name="Rectángulo 24">
            <a:extLst>
              <a:ext uri="{FF2B5EF4-FFF2-40B4-BE49-F238E27FC236}">
                <a16:creationId xmlns:a16="http://schemas.microsoft.com/office/drawing/2014/main" id="{53FCDABC-9FE9-4FD4-8C84-61F856688DCB}"/>
              </a:ext>
            </a:extLst>
          </p:cNvPr>
          <p:cNvSpPr/>
          <p:nvPr/>
        </p:nvSpPr>
        <p:spPr>
          <a:xfrm>
            <a:off x="3438526" y="709612"/>
            <a:ext cx="5143500" cy="58986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801"/>
          </a:p>
        </p:txBody>
      </p:sp>
      <p:sp>
        <p:nvSpPr>
          <p:cNvPr id="26" name="CuadroTexto 25">
            <a:extLst>
              <a:ext uri="{FF2B5EF4-FFF2-40B4-BE49-F238E27FC236}">
                <a16:creationId xmlns:a16="http://schemas.microsoft.com/office/drawing/2014/main" id="{DB1EE62B-D897-48AB-9BCB-E07F886D1920}"/>
              </a:ext>
            </a:extLst>
          </p:cNvPr>
          <p:cNvSpPr txBox="1"/>
          <p:nvPr/>
        </p:nvSpPr>
        <p:spPr>
          <a:xfrm>
            <a:off x="3359853" y="811411"/>
            <a:ext cx="5105403" cy="2954783"/>
          </a:xfrm>
          <a:prstGeom prst="rect">
            <a:avLst/>
          </a:prstGeom>
          <a:noFill/>
        </p:spPr>
        <p:txBody>
          <a:bodyPr wrap="square">
            <a:spAutoFit/>
          </a:bodyPr>
          <a:lstStyle/>
          <a:p>
            <a:pPr algn="ctr"/>
            <a:r>
              <a:rPr lang="es-CO" sz="1600" b="1" dirty="0"/>
              <a:t>RESEÑA PROFESIONAL DE LA DIRECTIVA NACIÓN GUA.</a:t>
            </a:r>
          </a:p>
          <a:p>
            <a:pPr algn="just"/>
            <a:endParaRPr lang="es-CO" sz="900" b="1" dirty="0"/>
          </a:p>
          <a:p>
            <a:pPr algn="just"/>
            <a:r>
              <a:rPr lang="es-CO" sz="1200" b="1" dirty="0"/>
              <a:t>Profesional en Marketing Audit-Mix &amp; Publicidad, con especialización en Cultura y Turismo, Estudios de Arquitectura, Posgrado en Patrimonio Cultural, Paisaje, Turismo y Estrategias Sostenibles en Proyectos Culturales y Destinos Patrimoniales,  Certificación Profesional en Museología, Diplomados en Gestión Cultural, Museografía, Curaduría y Comunicación Digital, ODS Desarrollo Sostenible Agenda Naciones Unidas, Mediación de Exposiciones e Interpretación de la Arquitectura y Monumentalidad Sacra. Arquitectura Vernácula, Cargotectura, Permacultura, Historia del Arte y Plumilla Clásica Patrimonial.  Ganadora de Convocatorias Culturales Idecut, U. Tadeo Lozano, Lunarte:  Toponimia, Liderazgo Cultural Identitario, Toponimia de la Sabana,  Nemequene, El Legislador (Ilustración de gran formato, realizada en Plumilla Clásica Patrimonial con hojillado líquido).  Primer Premio Guión Anécdota Ecológica, La Confesión de la Orca.</a:t>
            </a:r>
          </a:p>
        </p:txBody>
      </p:sp>
      <p:sp>
        <p:nvSpPr>
          <p:cNvPr id="27" name="CuadroTexto 26">
            <a:extLst>
              <a:ext uri="{FF2B5EF4-FFF2-40B4-BE49-F238E27FC236}">
                <a16:creationId xmlns:a16="http://schemas.microsoft.com/office/drawing/2014/main" id="{97ECF398-84C9-4B2A-BA4D-CB9636F53E52}"/>
              </a:ext>
            </a:extLst>
          </p:cNvPr>
          <p:cNvSpPr txBox="1"/>
          <p:nvPr/>
        </p:nvSpPr>
        <p:spPr>
          <a:xfrm>
            <a:off x="2492620" y="3657599"/>
            <a:ext cx="5972636" cy="3231654"/>
          </a:xfrm>
          <a:prstGeom prst="rect">
            <a:avLst/>
          </a:prstGeom>
          <a:noFill/>
        </p:spPr>
        <p:txBody>
          <a:bodyPr wrap="square">
            <a:spAutoFit/>
          </a:bodyPr>
          <a:lstStyle/>
          <a:p>
            <a:pPr algn="just"/>
            <a:r>
              <a:rPr lang="es-CO" sz="1200" b="1" dirty="0"/>
              <a:t>Autora de Textos y Contenidos del Patrimonio Cultural: Manual de Educación Ciudadana Viviendo las Zonas Históricas, Revista Joyas de Cartagena, Cartografía Artesanal de Colombia (300 pueblos),  Ilustradora certificada de Historietas.  Autora  de contenidos e Ilustradora de las Agendas Patrimoniales de Colombia, Autora del Video libro Los Muros de la Luna, Autora de la Serie audiovisual Presencia de la Herencia, Exdirectora de la Galería Eliot, Excoordinadora de Vigías del Patrimonio de Mincultura (Chía), Exconsejera de Turismo Alternativo (Chía), Escritora de Crónicas  Literarias, Autora del libro Crónicas del subway (Chismes institucionalizados), Investigadora Cultural. Experta en conmemoración de Efemérides.  Creadora de Contenidos Museales con guión de autor, Autora del poemario Los Puertos Silentes del Alma y de las novelas Prohibidas las rosas y El Jardín Viajero, Creadora-Autora y Editora de la Revista Ancestria (Calameo), Creadora del Contenido de 200 formatos - marca de  Nación Gua para el desarrollo Sostenible de los nuevos Destinos Turísticos de Colombia en diferentes frentes del Turismo MICE, genérico de Congresos, Ferias y Convenciones y su amplia gama de menor formato selecto.  Actualmente, Consejera de Gestión del Patrimonio en el Consejo Consultivo Cultural de Chía.  2.025-2.029.  Creadora del Proyectos Internacional Turístico PCTD-2.026.  CEO del Buró OPC. Nación Gua. RNT 49600.</a:t>
            </a:r>
          </a:p>
        </p:txBody>
      </p:sp>
      <p:sp>
        <p:nvSpPr>
          <p:cNvPr id="28" name="Rectángulo 27">
            <a:extLst>
              <a:ext uri="{FF2B5EF4-FFF2-40B4-BE49-F238E27FC236}">
                <a16:creationId xmlns:a16="http://schemas.microsoft.com/office/drawing/2014/main" id="{17FECC3D-4D7D-43F8-85A9-AC7AD45D0920}"/>
              </a:ext>
            </a:extLst>
          </p:cNvPr>
          <p:cNvSpPr/>
          <p:nvPr/>
        </p:nvSpPr>
        <p:spPr>
          <a:xfrm>
            <a:off x="1981202" y="681037"/>
            <a:ext cx="504825" cy="618749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801"/>
          </a:p>
        </p:txBody>
      </p:sp>
    </p:spTree>
    <p:extLst>
      <p:ext uri="{BB962C8B-B14F-4D97-AF65-F5344CB8AC3E}">
        <p14:creationId xmlns:p14="http://schemas.microsoft.com/office/powerpoint/2010/main" val="1488807794"/>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77</TotalTime>
  <Words>384</Words>
  <Application>Microsoft Office PowerPoint</Application>
  <PresentationFormat>Personalizado</PresentationFormat>
  <Paragraphs>4</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Mariela Villa</dc:creator>
  <cp:lastModifiedBy>Mariela Villa</cp:lastModifiedBy>
  <cp:revision>10</cp:revision>
  <dcterms:created xsi:type="dcterms:W3CDTF">2026-02-06T16:40:38Z</dcterms:created>
  <dcterms:modified xsi:type="dcterms:W3CDTF">2026-02-06T17:57:57Z</dcterms:modified>
</cp:coreProperties>
</file>